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9"/>
  </p:notesMasterIdLst>
  <p:handoutMasterIdLst>
    <p:handoutMasterId r:id="rId20"/>
  </p:handoutMasterIdLst>
  <p:sldIdLst>
    <p:sldId id="256" r:id="rId2"/>
    <p:sldId id="259" r:id="rId3"/>
    <p:sldId id="258" r:id="rId4"/>
    <p:sldId id="306" r:id="rId5"/>
    <p:sldId id="307" r:id="rId6"/>
    <p:sldId id="308" r:id="rId7"/>
    <p:sldId id="309" r:id="rId8"/>
    <p:sldId id="304" r:id="rId9"/>
    <p:sldId id="312" r:id="rId10"/>
    <p:sldId id="310" r:id="rId11"/>
    <p:sldId id="311" r:id="rId12"/>
    <p:sldId id="313" r:id="rId13"/>
    <p:sldId id="314" r:id="rId14"/>
    <p:sldId id="317" r:id="rId15"/>
    <p:sldId id="315" r:id="rId16"/>
    <p:sldId id="316" r:id="rId17"/>
    <p:sldId id="264" r:id="rId18"/>
  </p:sldIdLst>
  <p:sldSz cx="9144000" cy="6858000" type="screen4x3"/>
  <p:notesSz cx="6858000" cy="9144000"/>
  <p:defaultTextStyle>
    <a:defPPr>
      <a:defRPr lang="it-IT"/>
    </a:defPPr>
    <a:lvl1pPr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aldo Meo" initials="B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8F1E"/>
    <a:srgbClr val="B1CC3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2787"/>
    <p:restoredTop sz="90965" autoAdjust="0"/>
  </p:normalViewPr>
  <p:slideViewPr>
    <p:cSldViewPr>
      <p:cViewPr>
        <p:scale>
          <a:sx n="80" d="100"/>
          <a:sy n="80" d="100"/>
        </p:scale>
        <p:origin x="-594" y="-4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199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9778CEB0-FD71-4437-BB6A-3D6C40F10E8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57682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5879975-962F-4A68-9CFD-1AEC717D4C14}" type="datetimeFigureOut">
              <a:rPr lang="it-IT"/>
              <a:pPr>
                <a:defRPr/>
              </a:pPr>
              <a:t>31/10/2014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493A704-AB6D-44D6-A6C6-29A97815DAD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138454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Segnaposto note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altLang="it-IT" smtClean="0"/>
          </a:p>
        </p:txBody>
      </p:sp>
      <p:sp>
        <p:nvSpPr>
          <p:cNvPr id="35844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F5C5E6E-4E09-47CD-B6FE-E37AC53CF9F7}" type="slidenum">
              <a:rPr lang="it-IT" altLang="it-IT" sz="1200" smtClean="0"/>
              <a:pPr eaLnBrk="1" hangingPunct="1"/>
              <a:t>1</a:t>
            </a:fld>
            <a:endParaRPr lang="it-IT" altLang="it-IT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New legal basis (Art. 16 TEU </a:t>
            </a:r>
            <a:r>
              <a:rPr lang="en-US" dirty="0" smtClean="0">
                <a:sym typeface="Wingdings" panose="05000000000000000000" pitchFamily="2" charset="2"/>
              </a:rPr>
              <a:t> Articles 7, 8 Charter Fundamental Rights EU)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Focus on: technological developments, level playing field in the EU (no fragmentation), better and more effective enforcement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Regulation vs. Directive (BUT: Principles of DP left unchanged: future-proof)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Attention paid to SMEs </a:t>
            </a:r>
          </a:p>
          <a:p>
            <a:endParaRPr lang="en-US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93A704-AB6D-44D6-A6C6-29A97815DAD9}" type="slidenum">
              <a:rPr lang="it-IT" smtClean="0"/>
              <a:pPr>
                <a:defRPr/>
              </a:pPr>
              <a:t>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0379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93A704-AB6D-44D6-A6C6-29A97815DAD9}" type="slidenum">
              <a:rPr lang="it-IT" smtClean="0"/>
              <a:pPr>
                <a:defRPr/>
              </a:pPr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0379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493A704-AB6D-44D6-A6C6-29A97815DAD9}" type="slidenum">
              <a:rPr lang="it-IT" smtClean="0"/>
              <a:pPr>
                <a:defRPr/>
              </a:pPr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00379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457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smtClean="0"/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685800" y="990600"/>
            <a:ext cx="5181600" cy="19050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smtClean="0"/>
          </a:p>
        </p:txBody>
      </p:sp>
      <p:grpSp>
        <p:nvGrpSpPr>
          <p:cNvPr id="6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7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it-IT" altLang="it-IT" smtClean="0"/>
            </a:p>
          </p:txBody>
        </p:sp>
        <p:sp>
          <p:nvSpPr>
            <p:cNvPr id="8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it-IT" altLang="it-IT" smtClean="0"/>
            </a:p>
          </p:txBody>
        </p:sp>
      </p:grpSp>
      <p:sp>
        <p:nvSpPr>
          <p:cNvPr id="410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36576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pPr lvl="0"/>
            <a:r>
              <a:rPr lang="it-IT" noProof="0" smtClean="0"/>
              <a:t>Fare clic per modificare lo stile del sottotitolo dello schema</a:t>
            </a:r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936625" y="1425575"/>
            <a:ext cx="7772400" cy="1143000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it-IT" noProof="0" smtClean="0"/>
              <a:t>Fare clic per modificare lo stile del titolo dello schema</a:t>
            </a:r>
          </a:p>
        </p:txBody>
      </p:sp>
      <p:sp>
        <p:nvSpPr>
          <p:cNvPr id="9" name="Rectangle 8"/>
          <p:cNvSpPr>
            <a:spLocks noGrp="1" noChangeArrowheads="1"/>
          </p:cNvSpPr>
          <p:nvPr>
            <p:ph type="dt" sz="quarter" idx="10"/>
          </p:nvPr>
        </p:nvSpPr>
        <p:spPr>
          <a:xfrm>
            <a:off x="2667000" y="6553200"/>
            <a:ext cx="1905000" cy="3048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5195888" y="6553200"/>
            <a:ext cx="3279775" cy="30480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525" y="5962650"/>
            <a:ext cx="587375" cy="885825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AE526EDB-5503-47A6-8EE9-780847557F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37446166"/>
      </p:ext>
    </p:extLst>
  </p:cSld>
  <p:clrMapOvr>
    <a:masterClrMapping/>
  </p:clrMapOvr>
  <p:transition spd="slow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9A78A6-BC4E-424B-9D54-FEC2F328727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4073749"/>
      </p:ext>
    </p:extLst>
  </p:cSld>
  <p:clrMapOvr>
    <a:masterClrMapping/>
  </p:clrMapOvr>
  <p:transition spd="slow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915150" y="762000"/>
            <a:ext cx="2000250" cy="53340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762000"/>
            <a:ext cx="5848350" cy="5334000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8C21D1-CC8A-4CE3-8105-8A076DEAA94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1621834"/>
      </p:ext>
    </p:extLst>
  </p:cSld>
  <p:clrMapOvr>
    <a:masterClrMapping/>
  </p:clrMapOvr>
  <p:transition spd="slow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A07FC3-4E45-4D03-8C26-75417B1374A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74100795"/>
      </p:ext>
    </p:extLst>
  </p:cSld>
  <p:clrMapOvr>
    <a:masterClrMapping/>
  </p:clrMapOvr>
  <p:transition spd="slow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02BA09-997F-4DCD-81A8-DD843F94AB5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8934130"/>
      </p:ext>
    </p:extLst>
  </p:cSld>
  <p:clrMapOvr>
    <a:masterClrMapping/>
  </p:clrMapOvr>
  <p:transition spd="slow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991100" y="2362200"/>
            <a:ext cx="3924300" cy="3733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4DB73-0675-40D0-88DC-AC78ECFFE9E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91526058"/>
      </p:ext>
    </p:extLst>
  </p:cSld>
  <p:clrMapOvr>
    <a:masterClrMapping/>
  </p:clrMapOvr>
  <p:transition spd="slow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431D5-9566-4939-B8F2-1EE88F2E75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00869983"/>
      </p:ext>
    </p:extLst>
  </p:cSld>
  <p:clrMapOvr>
    <a:masterClrMapping/>
  </p:clrMapOvr>
  <p:transition spd="slow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420C15-06BB-4BE1-A035-BCD836136ED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315451"/>
      </p:ext>
    </p:extLst>
  </p:cSld>
  <p:clrMapOvr>
    <a:masterClrMapping/>
  </p:clrMapOvr>
  <p:transition spd="slow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BACE4A-C814-4DE8-9B6C-F679D98E0DC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86562971"/>
      </p:ext>
    </p:extLst>
  </p:cSld>
  <p:clrMapOvr>
    <a:masterClrMapping/>
  </p:clrMapOvr>
  <p:transition spd="slow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1143C-8B52-4463-BA5E-1D912A941BE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8488270"/>
      </p:ext>
    </p:extLst>
  </p:cSld>
  <p:clrMapOvr>
    <a:masterClrMapping/>
  </p:clrMapOvr>
  <p:transition spd="slow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77157C-B438-45D7-82C2-B43C47F897D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5854426"/>
      </p:ext>
    </p:extLst>
  </p:cSld>
  <p:clrMapOvr>
    <a:masterClrMapping/>
  </p:clrMapOvr>
  <p:transition spd="slow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3200400" cy="6858000"/>
            <a:chOff x="0" y="0"/>
            <a:chExt cx="2016" cy="4320"/>
          </a:xfrm>
        </p:grpSpPr>
        <p:sp>
          <p:nvSpPr>
            <p:cNvPr id="1036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480" cy="43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it-IT" altLang="it-IT" smtClean="0"/>
            </a:p>
          </p:txBody>
        </p:sp>
        <p:sp>
          <p:nvSpPr>
            <p:cNvPr id="1037" name="Rectangle 4"/>
            <p:cNvSpPr>
              <a:spLocks noChangeArrowheads="1"/>
            </p:cNvSpPr>
            <p:nvPr/>
          </p:nvSpPr>
          <p:spPr bwMode="auto">
            <a:xfrm>
              <a:off x="432" y="0"/>
              <a:ext cx="1584" cy="6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it-IT" altLang="it-IT" smtClean="0"/>
            </a:p>
          </p:txBody>
        </p:sp>
      </p:grpSp>
      <p:sp>
        <p:nvSpPr>
          <p:cNvPr id="1027" name="AutoShape 5"/>
          <p:cNvSpPr>
            <a:spLocks noChangeArrowheads="1"/>
          </p:cNvSpPr>
          <p:nvPr/>
        </p:nvSpPr>
        <p:spPr bwMode="auto">
          <a:xfrm>
            <a:off x="762000" y="762000"/>
            <a:ext cx="5105400" cy="609600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defRPr/>
            </a:pPr>
            <a:endParaRPr kumimoji="1" lang="it-IT" altLang="it-IT" smtClean="0"/>
          </a:p>
        </p:txBody>
      </p:sp>
      <p:sp>
        <p:nvSpPr>
          <p:cNvPr id="1028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762000"/>
            <a:ext cx="8001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 dello schema</a:t>
            </a:r>
          </a:p>
        </p:txBody>
      </p:sp>
      <p:sp>
        <p:nvSpPr>
          <p:cNvPr id="1029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362200"/>
            <a:ext cx="80010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010400" y="6553200"/>
            <a:ext cx="19050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36875" y="6529388"/>
            <a:ext cx="28956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  <a:spAutoFit/>
          </a:bodyPr>
          <a:lstStyle>
            <a:lvl1pPr algn="ctr">
              <a:defRPr sz="1400"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5946775"/>
            <a:ext cx="587375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  <a:spAutoFit/>
          </a:bodyPr>
          <a:lstStyle>
            <a:lvl1pPr algn="l">
              <a:defRPr sz="2600" b="1">
                <a:solidFill>
                  <a:schemeClr val="bg1"/>
                </a:solidFill>
                <a:latin typeface="+mn-lt"/>
              </a:defRPr>
            </a:lvl1pPr>
          </a:lstStyle>
          <a:p>
            <a:pPr>
              <a:defRPr/>
            </a:pPr>
            <a:fld id="{7080CD9B-CBD7-4779-8EC5-74B8416D8E5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grpSp>
        <p:nvGrpSpPr>
          <p:cNvPr id="1033" name="Group 11"/>
          <p:cNvGrpSpPr>
            <a:grpSpLocks/>
          </p:cNvGrpSpPr>
          <p:nvPr/>
        </p:nvGrpSpPr>
        <p:grpSpPr bwMode="auto">
          <a:xfrm>
            <a:off x="228600" y="1981200"/>
            <a:ext cx="7391400" cy="319088"/>
            <a:chOff x="144" y="1248"/>
            <a:chExt cx="4656" cy="201"/>
          </a:xfrm>
        </p:grpSpPr>
        <p:sp>
          <p:nvSpPr>
            <p:cNvPr id="1034" name="AutoShape 12"/>
            <p:cNvSpPr>
              <a:spLocks noChangeArrowheads="1"/>
            </p:cNvSpPr>
            <p:nvPr/>
          </p:nvSpPr>
          <p:spPr bwMode="auto">
            <a:xfrm>
              <a:off x="384" y="1248"/>
              <a:ext cx="4416" cy="200"/>
            </a:xfrm>
            <a:prstGeom prst="roundRect">
              <a:avLst>
                <a:gd name="adj" fmla="val 0"/>
              </a:avLst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it-IT" altLang="it-IT" smtClean="0"/>
            </a:p>
          </p:txBody>
        </p:sp>
        <p:sp>
          <p:nvSpPr>
            <p:cNvPr id="1035" name="AutoShape 13"/>
            <p:cNvSpPr>
              <a:spLocks noChangeArrowheads="1"/>
            </p:cNvSpPr>
            <p:nvPr/>
          </p:nvSpPr>
          <p:spPr bwMode="auto">
            <a:xfrm flipH="1">
              <a:off x="144" y="1248"/>
              <a:ext cx="248" cy="201"/>
            </a:xfrm>
            <a:prstGeom prst="flowChartDelay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defRPr/>
              </a:pPr>
              <a:endParaRPr lang="it-IT" altLang="it-IT" smtClean="0"/>
            </a:p>
          </p:txBody>
        </p: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6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slow">
    <p:pull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png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116013" y="1412875"/>
            <a:ext cx="7772400" cy="1143000"/>
          </a:xfrm>
        </p:spPr>
        <p:txBody>
          <a:bodyPr/>
          <a:lstStyle/>
          <a:p>
            <a:pPr eaLnBrk="1" hangingPunct="1"/>
            <a:r>
              <a:rPr lang="it-IT" altLang="it-IT" dirty="0" smtClean="0"/>
              <a:t>The </a:t>
            </a:r>
            <a:r>
              <a:rPr lang="it-IT" altLang="it-IT" dirty="0" err="1" smtClean="0"/>
              <a:t>Draft</a:t>
            </a:r>
            <a:r>
              <a:rPr lang="it-IT" altLang="it-IT" dirty="0" smtClean="0"/>
              <a:t> EU Data </a:t>
            </a:r>
            <a:r>
              <a:rPr lang="it-IT" altLang="it-IT" dirty="0" err="1" smtClean="0"/>
              <a:t>Protection</a:t>
            </a:r>
            <a:r>
              <a:rPr lang="it-IT" altLang="it-IT" dirty="0" smtClean="0"/>
              <a:t> </a:t>
            </a:r>
            <a:r>
              <a:rPr lang="it-IT" altLang="it-IT" dirty="0" err="1" smtClean="0"/>
              <a:t>Regulation</a:t>
            </a:r>
            <a:r>
              <a:rPr lang="it-IT" altLang="it-IT" dirty="0" smtClean="0"/>
              <a:t> – State of Play</a:t>
            </a: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211960" y="3212976"/>
            <a:ext cx="4119562" cy="1663824"/>
          </a:xfrm>
        </p:spPr>
        <p:txBody>
          <a:bodyPr>
            <a:noAutofit/>
          </a:bodyPr>
          <a:lstStyle/>
          <a:p>
            <a:pPr eaLnBrk="1" hangingPunct="1"/>
            <a:r>
              <a:rPr lang="it-IT" altLang="it-IT" dirty="0" smtClean="0"/>
              <a:t>   </a:t>
            </a:r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 smtClean="0"/>
          </a:p>
          <a:p>
            <a:pPr eaLnBrk="1" hangingPunct="1"/>
            <a:r>
              <a:rPr lang="it-IT" altLang="it-IT" sz="2400" dirty="0" smtClean="0"/>
              <a:t>    </a:t>
            </a:r>
          </a:p>
          <a:p>
            <a:pPr eaLnBrk="1" hangingPunct="1"/>
            <a:endParaRPr lang="it-IT" altLang="it-IT" sz="2400" dirty="0"/>
          </a:p>
          <a:p>
            <a:pPr eaLnBrk="1" hangingPunct="1"/>
            <a:endParaRPr lang="it-IT" altLang="it-IT" sz="2400" dirty="0" smtClean="0"/>
          </a:p>
          <a:p>
            <a:pPr eaLnBrk="1" hangingPunct="1"/>
            <a:endParaRPr lang="it-IT" altLang="it-IT" sz="2400" dirty="0"/>
          </a:p>
          <a:p>
            <a:pPr eaLnBrk="1" hangingPunct="1"/>
            <a:endParaRPr lang="it-IT" altLang="it-IT" sz="2400" dirty="0" smtClean="0"/>
          </a:p>
          <a:p>
            <a:pPr eaLnBrk="1" hangingPunct="1">
              <a:spcBef>
                <a:spcPts val="0"/>
              </a:spcBef>
            </a:pPr>
            <a:endParaRPr lang="it-IT" altLang="it-IT" sz="2400" dirty="0" smtClean="0"/>
          </a:p>
          <a:p>
            <a:pPr eaLnBrk="1" hangingPunct="1"/>
            <a:r>
              <a:rPr lang="it-IT" altLang="it-IT" sz="2400" dirty="0" smtClean="0"/>
              <a:t>        EBNA-EAG </a:t>
            </a:r>
            <a:r>
              <a:rPr lang="it-IT" altLang="it-IT" sz="2400" dirty="0" err="1"/>
              <a:t>Meetings</a:t>
            </a:r>
            <a:endParaRPr lang="it-IT" altLang="it-IT" sz="2400" dirty="0"/>
          </a:p>
          <a:p>
            <a:pPr eaLnBrk="1" hangingPunct="1"/>
            <a:r>
              <a:rPr lang="it-IT" altLang="it-IT" sz="2400" dirty="0" smtClean="0"/>
              <a:t>    </a:t>
            </a:r>
            <a:r>
              <a:rPr lang="it-IT" altLang="it-IT" sz="2400" dirty="0" err="1" smtClean="0"/>
              <a:t>Turin</a:t>
            </a:r>
            <a:r>
              <a:rPr lang="it-IT" altLang="it-IT" sz="2400" dirty="0"/>
              <a:t>, 3-4 </a:t>
            </a:r>
            <a:r>
              <a:rPr lang="it-IT" altLang="it-IT" sz="2400" dirty="0" err="1"/>
              <a:t>November</a:t>
            </a:r>
            <a:r>
              <a:rPr lang="it-IT" altLang="it-IT" sz="2400" dirty="0"/>
              <a:t> 2014</a:t>
            </a:r>
          </a:p>
          <a:p>
            <a:pPr eaLnBrk="1" hangingPunct="1">
              <a:spcBef>
                <a:spcPts val="0"/>
              </a:spcBef>
            </a:pPr>
            <a:endParaRPr lang="it-IT" altLang="it-IT" sz="2400" i="1" dirty="0" smtClean="0"/>
          </a:p>
          <a:p>
            <a:pPr algn="ctr" eaLnBrk="1" hangingPunct="1"/>
            <a:endParaRPr lang="it-IT" altLang="it-IT" dirty="0" smtClean="0"/>
          </a:p>
        </p:txBody>
      </p:sp>
      <p:graphicFrame>
        <p:nvGraphicFramePr>
          <p:cNvPr id="3076" name="Object 6"/>
          <p:cNvGraphicFramePr>
            <a:graphicFrameLocks noChangeAspect="1"/>
          </p:cNvGraphicFramePr>
          <p:nvPr/>
        </p:nvGraphicFramePr>
        <p:xfrm>
          <a:off x="0" y="5943600"/>
          <a:ext cx="91440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02" name="Fotografia Photo Editor" r:id="rId4" imgW="7047619" imgH="752381" progId="MSPhotoEd.3">
                  <p:embed/>
                </p:oleObj>
              </mc:Choice>
              <mc:Fallback>
                <p:oleObj name="Fotografia Photo Editor" r:id="rId4" imgW="7047619" imgH="752381" progId="MSPhotoEd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5943600"/>
                        <a:ext cx="91440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DP Regulation – Taking up the challenge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Accountability: be pro-active, not re-active </a:t>
            </a:r>
          </a:p>
          <a:p>
            <a:pPr lvl="1"/>
            <a:r>
              <a:rPr lang="en-US" dirty="0" smtClean="0"/>
              <a:t>DP by design: risk assessment, impact assessment;</a:t>
            </a:r>
          </a:p>
          <a:p>
            <a:pPr lvl="1"/>
            <a:r>
              <a:rPr lang="en-US" dirty="0" smtClean="0"/>
              <a:t>Limited need for </a:t>
            </a:r>
            <a:r>
              <a:rPr lang="en-US" dirty="0" err="1" smtClean="0"/>
              <a:t>authorisation</a:t>
            </a:r>
            <a:r>
              <a:rPr lang="en-US" dirty="0" smtClean="0"/>
              <a:t>; </a:t>
            </a:r>
          </a:p>
          <a:p>
            <a:pPr lvl="1"/>
            <a:r>
              <a:rPr lang="en-US" dirty="0" smtClean="0"/>
              <a:t>Data protection officers; </a:t>
            </a:r>
          </a:p>
          <a:p>
            <a:pPr lvl="1"/>
            <a:r>
              <a:rPr lang="en-US" dirty="0" smtClean="0"/>
              <a:t>BCR and contractual instruments for extra-EU data transfers; </a:t>
            </a:r>
          </a:p>
          <a:p>
            <a:pPr lvl="1"/>
            <a:r>
              <a:rPr lang="en-US" dirty="0" smtClean="0"/>
              <a:t>Codes of conduct/Certifications</a:t>
            </a:r>
          </a:p>
        </p:txBody>
      </p:sp>
    </p:spTree>
    <p:extLst>
      <p:ext uri="{BB962C8B-B14F-4D97-AF65-F5344CB8AC3E}">
        <p14:creationId xmlns:p14="http://schemas.microsoft.com/office/powerpoint/2010/main" val="416484849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DP Regulation – Taking up the challenge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Exercise of “new” rights by Data Subjects: Right to be forgotten; Portability </a:t>
            </a:r>
            <a:r>
              <a:rPr lang="en-US" dirty="0" smtClean="0">
                <a:sym typeface="Wingdings" panose="05000000000000000000" pitchFamily="2" charset="2"/>
              </a:rPr>
              <a:t> Feasibility Issue?  EUCJ, Google Spain (C-131/12)</a:t>
            </a:r>
            <a:endParaRPr lang="en-US" dirty="0" smtClean="0"/>
          </a:p>
          <a:p>
            <a:r>
              <a:rPr lang="en-US" dirty="0" smtClean="0"/>
              <a:t>Profiling (Art. 20): Unclear scope, definitions as yet</a:t>
            </a:r>
          </a:p>
          <a:p>
            <a:r>
              <a:rPr lang="en-US" dirty="0" smtClean="0"/>
              <a:t>One-stop-shop: for data subjects as well (proximity), Art. 47 of EU Charter FR </a:t>
            </a:r>
          </a:p>
          <a:p>
            <a:r>
              <a:rPr lang="en-US" dirty="0" smtClean="0"/>
              <a:t>Pecuniary sanctions: one-size-fits-all or…?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190651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Chapter</a:t>
            </a:r>
            <a:r>
              <a:rPr lang="it-IT" dirty="0" smtClean="0"/>
              <a:t> IX: </a:t>
            </a:r>
            <a:r>
              <a:rPr lang="it-IT" dirty="0" err="1" smtClean="0"/>
              <a:t>Specific</a:t>
            </a:r>
            <a:r>
              <a:rPr lang="it-IT" dirty="0" smtClean="0"/>
              <a:t> processing </a:t>
            </a:r>
            <a:r>
              <a:rPr lang="it-IT" dirty="0" err="1" smtClean="0"/>
              <a:t>operations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Focus on </a:t>
            </a:r>
            <a:r>
              <a:rPr lang="it-IT" b="1" dirty="0" err="1" smtClean="0"/>
              <a:t>Article</a:t>
            </a:r>
            <a:r>
              <a:rPr lang="it-IT" b="1" dirty="0" smtClean="0"/>
              <a:t> 83 </a:t>
            </a:r>
            <a:r>
              <a:rPr lang="it-IT" dirty="0" smtClean="0"/>
              <a:t>: </a:t>
            </a:r>
          </a:p>
          <a:p>
            <a:pPr lvl="1"/>
            <a:r>
              <a:rPr lang="it-IT" dirty="0" err="1" smtClean="0"/>
              <a:t>scientific</a:t>
            </a:r>
            <a:r>
              <a:rPr lang="it-IT" dirty="0" smtClean="0"/>
              <a:t>, </a:t>
            </a:r>
            <a:r>
              <a:rPr lang="it-IT" dirty="0" err="1" smtClean="0"/>
              <a:t>statistical</a:t>
            </a:r>
            <a:r>
              <a:rPr lang="it-IT" dirty="0" smtClean="0"/>
              <a:t>, </a:t>
            </a:r>
            <a:r>
              <a:rPr lang="it-IT" dirty="0" err="1" smtClean="0"/>
              <a:t>historical</a:t>
            </a:r>
            <a:r>
              <a:rPr lang="it-IT" dirty="0" smtClean="0"/>
              <a:t> </a:t>
            </a:r>
            <a:r>
              <a:rPr lang="it-IT" b="1" i="1" dirty="0" err="1" smtClean="0"/>
              <a:t>research</a:t>
            </a:r>
            <a:r>
              <a:rPr lang="it-IT" dirty="0"/>
              <a:t> </a:t>
            </a:r>
            <a:r>
              <a:rPr lang="it-IT" dirty="0" err="1" smtClean="0"/>
              <a:t>purposes</a:t>
            </a:r>
            <a:r>
              <a:rPr lang="it-IT" dirty="0" smtClean="0"/>
              <a:t> </a:t>
            </a:r>
            <a:r>
              <a:rPr lang="it-IT" dirty="0" smtClean="0">
                <a:sym typeface="Wingdings" panose="05000000000000000000" pitchFamily="2" charset="2"/>
              </a:rPr>
              <a:t>  </a:t>
            </a:r>
            <a:r>
              <a:rPr lang="it-IT" i="1" dirty="0" err="1" smtClean="0">
                <a:sym typeface="Wingdings" panose="05000000000000000000" pitchFamily="2" charset="2"/>
              </a:rPr>
              <a:t>archiving</a:t>
            </a:r>
            <a:r>
              <a:rPr lang="it-IT" dirty="0" smtClean="0">
                <a:sym typeface="Wingdings" panose="05000000000000000000" pitchFamily="2" charset="2"/>
              </a:rPr>
              <a:t>, </a:t>
            </a:r>
            <a:r>
              <a:rPr lang="it-IT" dirty="0" err="1" smtClean="0">
                <a:sym typeface="Wingdings" panose="05000000000000000000" pitchFamily="2" charset="2"/>
              </a:rPr>
              <a:t>scientific</a:t>
            </a:r>
            <a:r>
              <a:rPr lang="it-IT" dirty="0" smtClean="0">
                <a:sym typeface="Wingdings" panose="05000000000000000000" pitchFamily="2" charset="2"/>
              </a:rPr>
              <a:t>, </a:t>
            </a:r>
            <a:r>
              <a:rPr lang="it-IT" dirty="0" err="1" smtClean="0">
                <a:sym typeface="Wingdings" panose="05000000000000000000" pitchFamily="2" charset="2"/>
              </a:rPr>
              <a:t>statistical</a:t>
            </a:r>
            <a:r>
              <a:rPr lang="it-IT" dirty="0" smtClean="0">
                <a:sym typeface="Wingdings" panose="05000000000000000000" pitchFamily="2" charset="2"/>
              </a:rPr>
              <a:t>, </a:t>
            </a:r>
            <a:r>
              <a:rPr lang="it-IT" dirty="0" err="1" smtClean="0">
                <a:sym typeface="Wingdings" panose="05000000000000000000" pitchFamily="2" charset="2"/>
              </a:rPr>
              <a:t>historical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b="1" i="1" dirty="0" err="1" smtClean="0">
                <a:sym typeface="Wingdings" panose="05000000000000000000" pitchFamily="2" charset="2"/>
              </a:rPr>
              <a:t>purposes</a:t>
            </a:r>
            <a:endParaRPr lang="it-IT" b="1" i="1" dirty="0" smtClean="0">
              <a:sym typeface="Wingdings" panose="05000000000000000000" pitchFamily="2" charset="2"/>
            </a:endParaRPr>
          </a:p>
          <a:p>
            <a:pPr lvl="1"/>
            <a:r>
              <a:rPr lang="it-IT" dirty="0" err="1" smtClean="0">
                <a:sym typeface="Wingdings" panose="05000000000000000000" pitchFamily="2" charset="2"/>
              </a:rPr>
              <a:t>Inclusion</a:t>
            </a:r>
            <a:r>
              <a:rPr lang="it-IT" dirty="0" smtClean="0">
                <a:sym typeface="Wingdings" panose="05000000000000000000" pitchFamily="2" charset="2"/>
              </a:rPr>
              <a:t> of </a:t>
            </a:r>
            <a:r>
              <a:rPr lang="it-IT" dirty="0" err="1" smtClean="0">
                <a:sym typeface="Wingdings" panose="05000000000000000000" pitchFamily="2" charset="2"/>
              </a:rPr>
              <a:t>archives</a:t>
            </a:r>
            <a:r>
              <a:rPr lang="it-IT" dirty="0" smtClean="0">
                <a:sym typeface="Wingdings" panose="05000000000000000000" pitchFamily="2" charset="2"/>
              </a:rPr>
              <a:t>: </a:t>
            </a:r>
            <a:r>
              <a:rPr lang="it-IT" dirty="0" err="1" smtClean="0">
                <a:sym typeface="Wingdings" panose="05000000000000000000" pitchFamily="2" charset="2"/>
              </a:rPr>
              <a:t>recognition</a:t>
            </a:r>
            <a:r>
              <a:rPr lang="it-IT" dirty="0" smtClean="0">
                <a:sym typeface="Wingdings" panose="05000000000000000000" pitchFamily="2" charset="2"/>
              </a:rPr>
              <a:t> of </a:t>
            </a:r>
            <a:r>
              <a:rPr lang="it-IT" dirty="0" err="1" smtClean="0">
                <a:sym typeface="Wingdings" panose="05000000000000000000" pitchFamily="2" charset="2"/>
              </a:rPr>
              <a:t>specificity</a:t>
            </a:r>
            <a:r>
              <a:rPr lang="it-IT" dirty="0" smtClean="0">
                <a:sym typeface="Wingdings" panose="05000000000000000000" pitchFamily="2" charset="2"/>
              </a:rPr>
              <a:t> and </a:t>
            </a:r>
            <a:r>
              <a:rPr lang="it-IT" dirty="0" err="1" smtClean="0">
                <a:sym typeface="Wingdings" panose="05000000000000000000" pitchFamily="2" charset="2"/>
              </a:rPr>
              <a:t>value</a:t>
            </a:r>
            <a:r>
              <a:rPr lang="it-IT" dirty="0" smtClean="0">
                <a:sym typeface="Wingdings" panose="05000000000000000000" pitchFamily="2" charset="2"/>
              </a:rPr>
              <a:t> (</a:t>
            </a:r>
            <a:r>
              <a:rPr lang="it-IT" dirty="0" err="1" smtClean="0">
                <a:sym typeface="Wingdings" panose="05000000000000000000" pitchFamily="2" charset="2"/>
              </a:rPr>
              <a:t>see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also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Recitals</a:t>
            </a:r>
            <a:r>
              <a:rPr lang="it-IT" dirty="0" smtClean="0">
                <a:sym typeface="Wingdings" panose="05000000000000000000" pitchFamily="2" charset="2"/>
              </a:rPr>
              <a:t>)</a:t>
            </a:r>
          </a:p>
          <a:p>
            <a:pPr lvl="1"/>
            <a:r>
              <a:rPr lang="it-IT" dirty="0" err="1" smtClean="0">
                <a:sym typeface="Wingdings" panose="05000000000000000000" pitchFamily="2" charset="2"/>
              </a:rPr>
              <a:t>Issue</a:t>
            </a:r>
            <a:r>
              <a:rPr lang="it-IT" dirty="0" smtClean="0">
                <a:sym typeface="Wingdings" panose="05000000000000000000" pitchFamily="2" charset="2"/>
              </a:rPr>
              <a:t> : </a:t>
            </a:r>
            <a:r>
              <a:rPr lang="it-IT" dirty="0" err="1" smtClean="0">
                <a:sym typeface="Wingdings" panose="05000000000000000000" pitchFamily="2" charset="2"/>
              </a:rPr>
              <a:t>archiving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purposes</a:t>
            </a:r>
            <a:r>
              <a:rPr lang="it-IT" dirty="0" smtClean="0">
                <a:sym typeface="Wingdings" panose="05000000000000000000" pitchFamily="2" charset="2"/>
              </a:rPr>
              <a:t> «in the public </a:t>
            </a:r>
            <a:r>
              <a:rPr lang="it-IT" dirty="0" err="1" smtClean="0">
                <a:sym typeface="Wingdings" panose="05000000000000000000" pitchFamily="2" charset="2"/>
              </a:rPr>
              <a:t>interest</a:t>
            </a:r>
            <a:r>
              <a:rPr lang="it-IT" dirty="0" smtClean="0">
                <a:sym typeface="Wingdings" panose="05000000000000000000" pitchFamily="2" charset="2"/>
              </a:rPr>
              <a:t>»</a:t>
            </a:r>
          </a:p>
          <a:p>
            <a:pPr lvl="1"/>
            <a:r>
              <a:rPr lang="it-IT" dirty="0" err="1" smtClean="0">
                <a:sym typeface="Wingdings" panose="05000000000000000000" pitchFamily="2" charset="2"/>
              </a:rPr>
              <a:t>Approach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not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substantially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different</a:t>
            </a:r>
            <a:r>
              <a:rPr lang="it-IT" dirty="0" smtClean="0">
                <a:sym typeface="Wingdings" panose="05000000000000000000" pitchFamily="2" charset="2"/>
              </a:rPr>
              <a:t> from </a:t>
            </a:r>
            <a:r>
              <a:rPr lang="it-IT" dirty="0" err="1" smtClean="0">
                <a:sym typeface="Wingdings" panose="05000000000000000000" pitchFamily="2" charset="2"/>
              </a:rPr>
              <a:t>current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directive</a:t>
            </a:r>
            <a:r>
              <a:rPr lang="it-IT" dirty="0" smtClean="0">
                <a:sym typeface="Wingdings" panose="05000000000000000000" pitchFamily="2" charset="2"/>
              </a:rPr>
              <a:t> 95/46 : </a:t>
            </a:r>
            <a:r>
              <a:rPr lang="it-IT" i="1" dirty="0" err="1" smtClean="0">
                <a:sym typeface="Wingdings" panose="05000000000000000000" pitchFamily="2" charset="2"/>
              </a:rPr>
              <a:t>further</a:t>
            </a:r>
            <a:r>
              <a:rPr lang="it-IT" i="1" dirty="0" smtClean="0">
                <a:sym typeface="Wingdings" panose="05000000000000000000" pitchFamily="2" charset="2"/>
              </a:rPr>
              <a:t> </a:t>
            </a:r>
            <a:r>
              <a:rPr lang="it-IT" dirty="0" smtClean="0">
                <a:sym typeface="Wingdings" panose="05000000000000000000" pitchFamily="2" charset="2"/>
              </a:rPr>
              <a:t> processing </a:t>
            </a:r>
            <a:r>
              <a:rPr lang="it-IT" dirty="0" err="1" smtClean="0">
                <a:sym typeface="Wingdings" panose="05000000000000000000" pitchFamily="2" charset="2"/>
              </a:rPr>
              <a:t>is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compatible</a:t>
            </a:r>
            <a:r>
              <a:rPr lang="it-IT" dirty="0" smtClean="0">
                <a:sym typeface="Wingdings" panose="05000000000000000000" pitchFamily="2" charset="2"/>
              </a:rPr>
              <a:t>, </a:t>
            </a:r>
            <a:r>
              <a:rPr lang="it-IT" i="1" dirty="0" err="1" smtClean="0">
                <a:sym typeface="Wingdings" panose="05000000000000000000" pitchFamily="2" charset="2"/>
              </a:rPr>
              <a:t>longer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storage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after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achievement</a:t>
            </a:r>
            <a:r>
              <a:rPr lang="it-IT" dirty="0" smtClean="0">
                <a:sym typeface="Wingdings" panose="05000000000000000000" pitchFamily="2" charset="2"/>
              </a:rPr>
              <a:t> of </a:t>
            </a:r>
            <a:r>
              <a:rPr lang="it-IT" dirty="0" err="1" smtClean="0">
                <a:sym typeface="Wingdings" panose="05000000000000000000" pitchFamily="2" charset="2"/>
              </a:rPr>
              <a:t>initial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purpose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is</a:t>
            </a:r>
            <a:r>
              <a:rPr lang="it-IT" dirty="0" smtClean="0">
                <a:sym typeface="Wingdings" panose="05000000000000000000" pitchFamily="2" charset="2"/>
              </a:rPr>
              <a:t> </a:t>
            </a:r>
            <a:r>
              <a:rPr lang="it-IT" dirty="0" err="1" smtClean="0">
                <a:sym typeface="Wingdings" panose="05000000000000000000" pitchFamily="2" charset="2"/>
              </a:rPr>
              <a:t>allowed</a:t>
            </a:r>
            <a:r>
              <a:rPr lang="it-IT" dirty="0" smtClean="0">
                <a:sym typeface="Wingdings" panose="05000000000000000000" pitchFamily="2" charset="2"/>
              </a:rPr>
              <a:t> (</a:t>
            </a:r>
            <a:r>
              <a:rPr lang="it-IT" dirty="0" err="1" smtClean="0">
                <a:sym typeface="Wingdings" panose="05000000000000000000" pitchFamily="2" charset="2"/>
              </a:rPr>
              <a:t>Article</a:t>
            </a:r>
            <a:r>
              <a:rPr lang="it-IT" dirty="0" smtClean="0">
                <a:sym typeface="Wingdings" panose="05000000000000000000" pitchFamily="2" charset="2"/>
              </a:rPr>
              <a:t> 5: General </a:t>
            </a:r>
            <a:r>
              <a:rPr lang="it-IT" dirty="0" err="1" smtClean="0">
                <a:sym typeface="Wingdings" panose="05000000000000000000" pitchFamily="2" charset="2"/>
              </a:rPr>
              <a:t>Principles</a:t>
            </a:r>
            <a:r>
              <a:rPr lang="it-IT" dirty="0" smtClean="0">
                <a:sym typeface="Wingdings" panose="05000000000000000000" pitchFamily="2" charset="2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761556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Chapter</a:t>
            </a:r>
            <a:r>
              <a:rPr lang="it-IT" dirty="0" smtClean="0"/>
              <a:t> IX: </a:t>
            </a:r>
            <a:r>
              <a:rPr lang="it-IT" dirty="0" err="1" smtClean="0"/>
              <a:t>Specific</a:t>
            </a:r>
            <a:r>
              <a:rPr lang="it-IT" dirty="0" smtClean="0"/>
              <a:t> processing </a:t>
            </a:r>
            <a:r>
              <a:rPr lang="it-IT" dirty="0" err="1" smtClean="0"/>
              <a:t>operations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 smtClean="0"/>
              <a:t>Focus on </a:t>
            </a:r>
            <a:r>
              <a:rPr lang="it-IT" b="1" dirty="0" err="1" smtClean="0"/>
              <a:t>Article</a:t>
            </a:r>
            <a:r>
              <a:rPr lang="it-IT" b="1" dirty="0" smtClean="0"/>
              <a:t> 83</a:t>
            </a:r>
            <a:r>
              <a:rPr lang="it-IT" dirty="0" smtClean="0"/>
              <a:t>: </a:t>
            </a:r>
          </a:p>
          <a:p>
            <a:pPr lvl="1"/>
            <a:r>
              <a:rPr lang="it-IT" dirty="0" err="1" smtClean="0"/>
              <a:t>Member</a:t>
            </a:r>
            <a:r>
              <a:rPr lang="it-IT" dirty="0" smtClean="0"/>
              <a:t> </a:t>
            </a:r>
            <a:r>
              <a:rPr lang="it-IT" dirty="0" err="1" smtClean="0"/>
              <a:t>States</a:t>
            </a:r>
            <a:r>
              <a:rPr lang="it-IT" dirty="0" smtClean="0"/>
              <a:t> or Union law for </a:t>
            </a:r>
            <a:r>
              <a:rPr lang="it-IT" u="sng" dirty="0" err="1" smtClean="0"/>
              <a:t>derogations</a:t>
            </a:r>
            <a:r>
              <a:rPr lang="it-IT" dirty="0" smtClean="0"/>
              <a:t> (information, </a:t>
            </a:r>
            <a:r>
              <a:rPr lang="it-IT" dirty="0" err="1" smtClean="0"/>
              <a:t>access</a:t>
            </a:r>
            <a:r>
              <a:rPr lang="it-IT" dirty="0" smtClean="0"/>
              <a:t>, </a:t>
            </a:r>
            <a:r>
              <a:rPr lang="it-IT" dirty="0" err="1" smtClean="0"/>
              <a:t>restriction</a:t>
            </a:r>
            <a:r>
              <a:rPr lang="it-IT" dirty="0" smtClean="0"/>
              <a:t>, RTBF, </a:t>
            </a:r>
            <a:r>
              <a:rPr lang="it-IT" dirty="0" err="1" smtClean="0"/>
              <a:t>portability</a:t>
            </a:r>
            <a:r>
              <a:rPr lang="it-IT" dirty="0" smtClean="0"/>
              <a:t>, </a:t>
            </a:r>
            <a:r>
              <a:rPr lang="it-IT" dirty="0" err="1" smtClean="0"/>
              <a:t>objection</a:t>
            </a:r>
            <a:r>
              <a:rPr lang="it-IT" dirty="0" smtClean="0"/>
              <a:t>), </a:t>
            </a:r>
            <a:r>
              <a:rPr lang="it-IT" dirty="0" err="1" smtClean="0"/>
              <a:t>which</a:t>
            </a:r>
            <a:r>
              <a:rPr lang="it-IT" dirty="0" smtClean="0"/>
              <a:t> must be </a:t>
            </a:r>
            <a:r>
              <a:rPr lang="it-IT" i="1" dirty="0" err="1" smtClean="0"/>
              <a:t>necessary</a:t>
            </a:r>
            <a:r>
              <a:rPr lang="it-IT" i="1" dirty="0" smtClean="0"/>
              <a:t> + </a:t>
            </a:r>
            <a:r>
              <a:rPr lang="it-IT" i="1" dirty="0" err="1" smtClean="0"/>
              <a:t>safeguards</a:t>
            </a:r>
            <a:endParaRPr lang="it-IT" i="1" dirty="0" smtClean="0"/>
          </a:p>
          <a:p>
            <a:pPr lvl="1"/>
            <a:r>
              <a:rPr lang="it-IT" dirty="0" err="1" smtClean="0"/>
              <a:t>Safeguards</a:t>
            </a:r>
            <a:r>
              <a:rPr lang="it-IT" dirty="0" smtClean="0"/>
              <a:t> = </a:t>
            </a:r>
            <a:r>
              <a:rPr lang="it-IT" dirty="0" err="1" smtClean="0"/>
              <a:t>mainly</a:t>
            </a:r>
            <a:r>
              <a:rPr lang="it-IT" dirty="0" smtClean="0"/>
              <a:t> </a:t>
            </a:r>
            <a:r>
              <a:rPr lang="it-IT" i="1" dirty="0" err="1" smtClean="0"/>
              <a:t>technological</a:t>
            </a:r>
            <a:r>
              <a:rPr lang="it-IT" i="1" dirty="0" smtClean="0"/>
              <a:t> and </a:t>
            </a:r>
            <a:r>
              <a:rPr lang="it-IT" i="1" dirty="0" err="1" smtClean="0"/>
              <a:t>organisational</a:t>
            </a:r>
            <a:r>
              <a:rPr lang="it-IT" i="1" dirty="0" smtClean="0"/>
              <a:t> </a:t>
            </a:r>
            <a:r>
              <a:rPr lang="it-IT" i="1" dirty="0" err="1" smtClean="0"/>
              <a:t>protection</a:t>
            </a:r>
            <a:r>
              <a:rPr lang="it-IT" i="1" dirty="0" smtClean="0"/>
              <a:t> </a:t>
            </a:r>
            <a:r>
              <a:rPr lang="it-IT" dirty="0" err="1" smtClean="0"/>
              <a:t>measures</a:t>
            </a:r>
            <a:endParaRPr lang="it-IT" dirty="0" smtClean="0"/>
          </a:p>
          <a:p>
            <a:pPr lvl="1"/>
            <a:r>
              <a:rPr lang="it-IT" dirty="0" smtClean="0"/>
              <a:t>Data </a:t>
            </a:r>
            <a:r>
              <a:rPr lang="it-IT" i="1" dirty="0" err="1" smtClean="0"/>
              <a:t>minimisation</a:t>
            </a:r>
            <a:r>
              <a:rPr lang="it-IT" dirty="0" smtClean="0"/>
              <a:t>, </a:t>
            </a:r>
            <a:r>
              <a:rPr lang="it-IT" dirty="0" err="1" smtClean="0"/>
              <a:t>unless</a:t>
            </a:r>
            <a:r>
              <a:rPr lang="it-IT" dirty="0" smtClean="0"/>
              <a:t> </a:t>
            </a:r>
            <a:r>
              <a:rPr lang="it-IT" dirty="0" err="1" smtClean="0"/>
              <a:t>purpose</a:t>
            </a:r>
            <a:r>
              <a:rPr lang="it-IT" dirty="0" smtClean="0"/>
              <a:t> of processing </a:t>
            </a:r>
            <a:r>
              <a:rPr lang="it-IT" dirty="0" err="1" smtClean="0"/>
              <a:t>is</a:t>
            </a:r>
            <a:r>
              <a:rPr lang="it-IT" dirty="0" smtClean="0"/>
              <a:t> </a:t>
            </a:r>
            <a:r>
              <a:rPr lang="it-IT" dirty="0" err="1" smtClean="0"/>
              <a:t>impaired</a:t>
            </a:r>
            <a:r>
              <a:rPr lang="it-IT" dirty="0" smtClean="0"/>
              <a:t> (</a:t>
            </a:r>
            <a:r>
              <a:rPr lang="it-IT" dirty="0" err="1" smtClean="0"/>
              <a:t>archiving</a:t>
            </a:r>
            <a:r>
              <a:rPr lang="it-IT" dirty="0" smtClean="0"/>
              <a:t>, </a:t>
            </a:r>
            <a:r>
              <a:rPr lang="it-IT" dirty="0" err="1" smtClean="0"/>
              <a:t>historical</a:t>
            </a:r>
            <a:r>
              <a:rPr lang="it-IT" dirty="0" smtClean="0"/>
              <a:t> </a:t>
            </a:r>
            <a:r>
              <a:rPr lang="it-IT" dirty="0" err="1" smtClean="0"/>
              <a:t>purposes</a:t>
            </a:r>
            <a:r>
              <a:rPr lang="it-IT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01250071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Chapter</a:t>
            </a:r>
            <a:r>
              <a:rPr lang="it-IT" dirty="0" smtClean="0"/>
              <a:t> IX: </a:t>
            </a:r>
            <a:r>
              <a:rPr lang="it-IT" dirty="0" err="1" smtClean="0"/>
              <a:t>Specific</a:t>
            </a:r>
            <a:r>
              <a:rPr lang="it-IT" dirty="0" smtClean="0"/>
              <a:t> processing </a:t>
            </a:r>
            <a:r>
              <a:rPr lang="it-IT" dirty="0" err="1" smtClean="0"/>
              <a:t>operations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 smtClean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708920"/>
            <a:ext cx="4608512" cy="31683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963284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And …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 smtClean="0"/>
              <a:t>Interaction</a:t>
            </a:r>
            <a:r>
              <a:rPr lang="it-IT" dirty="0" smtClean="0"/>
              <a:t> with </a:t>
            </a:r>
            <a:r>
              <a:rPr lang="it-IT" dirty="0" err="1" smtClean="0"/>
              <a:t>freedom</a:t>
            </a:r>
            <a:r>
              <a:rPr lang="it-IT" dirty="0" smtClean="0"/>
              <a:t> of </a:t>
            </a:r>
            <a:r>
              <a:rPr lang="it-IT" dirty="0" err="1" smtClean="0"/>
              <a:t>expression</a:t>
            </a:r>
            <a:r>
              <a:rPr lang="it-IT" dirty="0" smtClean="0"/>
              <a:t> and information</a:t>
            </a:r>
          </a:p>
          <a:p>
            <a:r>
              <a:rPr lang="it-IT" dirty="0" err="1" smtClean="0"/>
              <a:t>Research</a:t>
            </a:r>
            <a:r>
              <a:rPr lang="it-IT" dirty="0" smtClean="0"/>
              <a:t>: </a:t>
            </a:r>
            <a:r>
              <a:rPr lang="it-IT" dirty="0" err="1" smtClean="0"/>
              <a:t>definition</a:t>
            </a:r>
            <a:r>
              <a:rPr lang="it-IT" dirty="0" smtClean="0"/>
              <a:t>? </a:t>
            </a:r>
          </a:p>
          <a:p>
            <a:r>
              <a:rPr lang="it-IT" dirty="0" err="1" smtClean="0"/>
              <a:t>Codes</a:t>
            </a:r>
            <a:r>
              <a:rPr lang="it-IT" dirty="0" smtClean="0"/>
              <a:t> of </a:t>
            </a:r>
            <a:r>
              <a:rPr lang="it-IT" dirty="0" err="1" smtClean="0"/>
              <a:t>conduct</a:t>
            </a:r>
            <a:r>
              <a:rPr lang="it-IT" dirty="0" smtClean="0"/>
              <a:t> for </a:t>
            </a:r>
            <a:r>
              <a:rPr lang="it-IT" dirty="0" err="1" smtClean="0"/>
              <a:t>compliance</a:t>
            </a:r>
            <a:endParaRPr lang="it-IT" dirty="0" smtClean="0"/>
          </a:p>
          <a:p>
            <a:r>
              <a:rPr lang="it-IT" dirty="0" smtClean="0"/>
              <a:t>…. </a:t>
            </a:r>
          </a:p>
          <a:p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241120114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And …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 smtClean="0"/>
          </a:p>
          <a:p>
            <a:endParaRPr lang="it-IT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2780928"/>
            <a:ext cx="4032448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04321026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www.garanteprivacy.it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133600" y="2927350"/>
            <a:ext cx="6197600" cy="1822450"/>
          </a:xfrm>
        </p:spPr>
        <p:txBody>
          <a:bodyPr/>
          <a:lstStyle/>
          <a:p>
            <a:pPr eaLnBrk="1" hangingPunct="1"/>
            <a:r>
              <a:rPr lang="it-IT" altLang="it-IT" b="1" dirty="0" smtClean="0"/>
              <a:t> 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 err="1" smtClean="0"/>
              <a:t>Key</a:t>
            </a:r>
            <a:r>
              <a:rPr lang="it-IT" altLang="it-IT" dirty="0" smtClean="0"/>
              <a:t> Actors in DP </a:t>
            </a:r>
            <a:r>
              <a:rPr lang="it-IT" altLang="it-IT" dirty="0" err="1" smtClean="0"/>
              <a:t>Jargon</a:t>
            </a:r>
            <a:endParaRPr lang="it-IT" altLang="it-IT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it-IT" altLang="it-IT" dirty="0" smtClean="0"/>
          </a:p>
          <a:p>
            <a:pPr eaLnBrk="1" hangingPunct="1"/>
            <a:r>
              <a:rPr lang="it-IT" altLang="it-IT" b="1" dirty="0" smtClean="0"/>
              <a:t>Data Controller / Data Processor</a:t>
            </a:r>
          </a:p>
          <a:p>
            <a:pPr eaLnBrk="1" hangingPunct="1"/>
            <a:endParaRPr lang="it-IT" altLang="it-IT" b="1" dirty="0" smtClean="0"/>
          </a:p>
          <a:p>
            <a:pPr eaLnBrk="1" hangingPunct="1"/>
            <a:r>
              <a:rPr lang="it-IT" altLang="it-IT" b="1" dirty="0" smtClean="0"/>
              <a:t>Data </a:t>
            </a:r>
            <a:r>
              <a:rPr lang="it-IT" altLang="it-IT" b="1" dirty="0" err="1" smtClean="0"/>
              <a:t>Subject</a:t>
            </a:r>
            <a:endParaRPr lang="it-IT" altLang="it-IT" b="1" dirty="0" smtClean="0"/>
          </a:p>
          <a:p>
            <a:pPr eaLnBrk="1" hangingPunct="1"/>
            <a:endParaRPr lang="it-IT" altLang="it-IT" b="1" dirty="0" smtClean="0"/>
          </a:p>
          <a:p>
            <a:pPr eaLnBrk="1" hangingPunct="1"/>
            <a:r>
              <a:rPr lang="it-IT" altLang="it-IT" b="1" dirty="0" smtClean="0"/>
              <a:t>Data </a:t>
            </a:r>
            <a:r>
              <a:rPr lang="it-IT" altLang="it-IT" b="1" dirty="0" err="1" smtClean="0"/>
              <a:t>Protection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Officer</a:t>
            </a:r>
            <a:r>
              <a:rPr lang="it-IT" altLang="it-IT" b="1" dirty="0" smtClean="0"/>
              <a:t> (Privacy </a:t>
            </a:r>
            <a:r>
              <a:rPr lang="it-IT" altLang="it-IT" b="1" dirty="0" err="1" smtClean="0"/>
              <a:t>Officer</a:t>
            </a:r>
            <a:r>
              <a:rPr lang="it-IT" altLang="it-IT" b="1" dirty="0" smtClean="0"/>
              <a:t>)</a:t>
            </a:r>
          </a:p>
          <a:p>
            <a:pPr eaLnBrk="1" hangingPunct="1"/>
            <a:endParaRPr lang="it-IT" altLang="it-IT" b="1" dirty="0"/>
          </a:p>
          <a:p>
            <a:pPr eaLnBrk="1" hangingPunct="1"/>
            <a:r>
              <a:rPr lang="it-IT" altLang="it-IT" b="1" dirty="0" smtClean="0"/>
              <a:t>DPA (Data </a:t>
            </a:r>
            <a:r>
              <a:rPr lang="it-IT" altLang="it-IT" b="1" dirty="0" err="1" smtClean="0"/>
              <a:t>Protection</a:t>
            </a:r>
            <a:r>
              <a:rPr lang="it-IT" altLang="it-IT" b="1" dirty="0" smtClean="0"/>
              <a:t> Authority)</a:t>
            </a:r>
          </a:p>
          <a:p>
            <a:pPr eaLnBrk="1" hangingPunct="1"/>
            <a:endParaRPr lang="it-IT" altLang="it-IT" dirty="0" smtClean="0"/>
          </a:p>
          <a:p>
            <a:pPr eaLnBrk="1" hangingPunct="1">
              <a:buFont typeface="Wingdings" pitchFamily="2" charset="2"/>
              <a:buNone/>
            </a:pPr>
            <a:endParaRPr lang="it-IT" altLang="it-IT" dirty="0" smtClean="0"/>
          </a:p>
          <a:p>
            <a:pPr eaLnBrk="1" hangingPunct="1">
              <a:buFont typeface="Wingdings" pitchFamily="2" charset="2"/>
              <a:buNone/>
            </a:pPr>
            <a:endParaRPr lang="it-IT" altLang="it-IT" dirty="0" smtClean="0"/>
          </a:p>
          <a:p>
            <a:pPr eaLnBrk="1" hangingPunct="1">
              <a:buFont typeface="Wingdings" pitchFamily="2" charset="2"/>
              <a:buNone/>
            </a:pPr>
            <a:endParaRPr lang="it-IT" altLang="it-IT" dirty="0" smtClean="0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 smtClean="0"/>
              <a:t>New DP Package – EU </a:t>
            </a:r>
            <a:r>
              <a:rPr lang="it-IT" altLang="it-IT" dirty="0" err="1" smtClean="0"/>
              <a:t>Commission</a:t>
            </a:r>
            <a:r>
              <a:rPr lang="it-IT" altLang="it-IT" dirty="0" smtClean="0"/>
              <a:t> (</a:t>
            </a:r>
            <a:r>
              <a:rPr lang="it-IT" altLang="it-IT" dirty="0" err="1" smtClean="0"/>
              <a:t>January</a:t>
            </a:r>
            <a:r>
              <a:rPr lang="it-IT" altLang="it-IT" dirty="0" smtClean="0"/>
              <a:t> 2012)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it-IT" altLang="it-IT" b="1" dirty="0" err="1" smtClean="0"/>
              <a:t>Draft</a:t>
            </a:r>
            <a:r>
              <a:rPr lang="it-IT" altLang="it-IT" b="1" dirty="0" smtClean="0"/>
              <a:t> DP </a:t>
            </a:r>
            <a:r>
              <a:rPr lang="it-IT" altLang="it-IT" b="1" dirty="0" err="1" smtClean="0"/>
              <a:t>Regulation</a:t>
            </a:r>
            <a:r>
              <a:rPr lang="it-IT" altLang="it-IT" b="1" dirty="0" smtClean="0"/>
              <a:t> + DP Directive </a:t>
            </a:r>
          </a:p>
          <a:p>
            <a:pPr eaLnBrk="1" hangingPunct="1">
              <a:lnSpc>
                <a:spcPct val="90000"/>
              </a:lnSpc>
            </a:pPr>
            <a:endParaRPr lang="it-IT" altLang="it-IT" b="1" dirty="0" smtClean="0"/>
          </a:p>
          <a:p>
            <a:pPr eaLnBrk="1" hangingPunct="1">
              <a:lnSpc>
                <a:spcPct val="90000"/>
              </a:lnSpc>
            </a:pPr>
            <a:r>
              <a:rPr lang="it-IT" altLang="it-IT" b="1" dirty="0" smtClean="0"/>
              <a:t>DP </a:t>
            </a:r>
            <a:r>
              <a:rPr lang="it-IT" altLang="it-IT" b="1" dirty="0" err="1" smtClean="0"/>
              <a:t>Regulation</a:t>
            </a:r>
            <a:r>
              <a:rPr lang="it-IT" altLang="it-IT" b="1" dirty="0" smtClean="0"/>
              <a:t>: General, Re-</a:t>
            </a:r>
            <a:r>
              <a:rPr lang="it-IT" altLang="it-IT" b="1" dirty="0" err="1" smtClean="0"/>
              <a:t>Haul</a:t>
            </a:r>
            <a:r>
              <a:rPr lang="it-IT" altLang="it-IT" b="1" dirty="0" smtClean="0"/>
              <a:t> of DP Directive (1995/46/EC) (Post-</a:t>
            </a:r>
            <a:r>
              <a:rPr lang="it-IT" altLang="it-IT" b="1" dirty="0" err="1" smtClean="0"/>
              <a:t>Lisbon</a:t>
            </a:r>
            <a:r>
              <a:rPr lang="it-IT" altLang="it-IT" b="1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endParaRPr lang="it-IT" altLang="it-IT" b="1" dirty="0" smtClean="0"/>
          </a:p>
          <a:p>
            <a:pPr eaLnBrk="1" hangingPunct="1">
              <a:lnSpc>
                <a:spcPct val="90000"/>
              </a:lnSpc>
            </a:pPr>
            <a:r>
              <a:rPr lang="it-IT" altLang="it-IT" b="1" dirty="0" smtClean="0"/>
              <a:t>DP Directive: Law </a:t>
            </a:r>
            <a:r>
              <a:rPr lang="it-IT" altLang="it-IT" b="1" dirty="0" err="1" smtClean="0"/>
              <a:t>Enforcement</a:t>
            </a:r>
            <a:r>
              <a:rPr lang="it-IT" altLang="it-IT" b="1" dirty="0" smtClean="0"/>
              <a:t> (</a:t>
            </a:r>
            <a:r>
              <a:rPr lang="it-IT" altLang="it-IT" b="1" dirty="0" err="1" smtClean="0"/>
              <a:t>former</a:t>
            </a:r>
            <a:r>
              <a:rPr lang="it-IT" altLang="it-IT" b="1" dirty="0" smtClean="0"/>
              <a:t> 3rd Pillar) (Post-</a:t>
            </a:r>
            <a:r>
              <a:rPr lang="it-IT" altLang="it-IT" b="1" dirty="0" err="1" smtClean="0"/>
              <a:t>Lisbon</a:t>
            </a:r>
            <a:r>
              <a:rPr lang="it-IT" altLang="it-IT" b="1" dirty="0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b="1" i="1" dirty="0" smtClean="0">
                <a:solidFill>
                  <a:srgbClr val="FF9900"/>
                </a:solidFill>
              </a:rPr>
              <a:t>	</a:t>
            </a: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EU Legislative Process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 Parliament &amp; EU Council: Co-Legislators</a:t>
            </a:r>
          </a:p>
          <a:p>
            <a:r>
              <a:rPr lang="en-US" dirty="0" smtClean="0"/>
              <a:t>In-depth debate in EU Parliament and Council (nearly 3 years, so far)</a:t>
            </a:r>
          </a:p>
          <a:p>
            <a:r>
              <a:rPr lang="en-US" dirty="0" smtClean="0"/>
              <a:t>Parliament: 1</a:t>
            </a:r>
            <a:r>
              <a:rPr lang="en-US" baseline="30000" dirty="0" smtClean="0"/>
              <a:t>st</a:t>
            </a:r>
            <a:r>
              <a:rPr lang="en-US" dirty="0" smtClean="0"/>
              <a:t> reading completed (12 March 2014)</a:t>
            </a:r>
          </a:p>
          <a:p>
            <a:r>
              <a:rPr lang="en-US" dirty="0" smtClean="0"/>
              <a:t>Council: 1</a:t>
            </a:r>
            <a:r>
              <a:rPr lang="en-US" baseline="30000" dirty="0" smtClean="0"/>
              <a:t>st</a:t>
            </a:r>
            <a:r>
              <a:rPr lang="en-US" dirty="0" smtClean="0"/>
              <a:t> reading yet to be completed </a:t>
            </a:r>
            <a:r>
              <a:rPr lang="en-US" dirty="0" smtClean="0">
                <a:sym typeface="Wingdings" panose="05000000000000000000" pitchFamily="2" charset="2"/>
              </a:rPr>
              <a:t> Italian Presidency ?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399583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DP Regulation – Key Innovations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</a:t>
            </a:r>
            <a:r>
              <a:rPr lang="en-US" dirty="0" smtClean="0"/>
              <a:t>cope of application (Art. 3: EU citizens as “targets”; </a:t>
            </a:r>
            <a:r>
              <a:rPr lang="en-US" dirty="0"/>
              <a:t>Google </a:t>
            </a:r>
            <a:r>
              <a:rPr lang="en-US" dirty="0" smtClean="0"/>
              <a:t>case)</a:t>
            </a:r>
          </a:p>
          <a:p>
            <a:r>
              <a:rPr lang="en-US" dirty="0" smtClean="0"/>
              <a:t>New definitions (biometric data, genetic data, main establishment, BCR)</a:t>
            </a:r>
          </a:p>
          <a:p>
            <a:r>
              <a:rPr lang="en-US" dirty="0" smtClean="0"/>
              <a:t>Right to be forgotten / Data Portability</a:t>
            </a:r>
          </a:p>
          <a:p>
            <a:r>
              <a:rPr lang="en-US" dirty="0" smtClean="0"/>
              <a:t>Data Protection by design / by default</a:t>
            </a:r>
          </a:p>
          <a:p>
            <a:r>
              <a:rPr lang="en-US" dirty="0" smtClean="0"/>
              <a:t>Data Protection Officer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760869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DP Regulation – Key Innovations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 Breach Notification (general obligation)</a:t>
            </a:r>
          </a:p>
          <a:p>
            <a:r>
              <a:rPr lang="en-US" dirty="0" smtClean="0"/>
              <a:t>No notification of processing to DPA</a:t>
            </a:r>
          </a:p>
          <a:p>
            <a:r>
              <a:rPr lang="en-US" dirty="0" smtClean="0"/>
              <a:t>Codes of Conduct, Certification</a:t>
            </a:r>
          </a:p>
          <a:p>
            <a:r>
              <a:rPr lang="en-US" dirty="0" smtClean="0"/>
              <a:t>BCR (Binding Corporate Rules)</a:t>
            </a:r>
          </a:p>
          <a:p>
            <a:r>
              <a:rPr lang="en-US" dirty="0" smtClean="0"/>
              <a:t>OSS: One-Stop-Shop (legal certainty for multinational businesses in the EU)</a:t>
            </a:r>
          </a:p>
          <a:p>
            <a:r>
              <a:rPr lang="en-US" dirty="0" smtClean="0"/>
              <a:t>European DP Board (legacy of WP29): broader powers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064045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DP Regulation – Key Innovations</a:t>
            </a:r>
            <a:endParaRPr lang="en-US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EU-wide sanctioning system (fines)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Attempt to introduce sector-specific legislation (freedom of expression, FOI, employment, health care, </a:t>
            </a:r>
            <a:r>
              <a:rPr lang="en-US" b="1" i="1" dirty="0" smtClean="0"/>
              <a:t>research</a:t>
            </a:r>
            <a:r>
              <a:rPr lang="en-US" dirty="0" smtClean="0"/>
              <a:t>, religious denominations….)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183594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 smtClean="0"/>
              <a:t>DP </a:t>
            </a:r>
            <a:r>
              <a:rPr lang="it-IT" altLang="it-IT" dirty="0" err="1" smtClean="0"/>
              <a:t>Regulation</a:t>
            </a:r>
            <a:r>
              <a:rPr lang="it-IT" altLang="it-IT" dirty="0" smtClean="0"/>
              <a:t> – Inner </a:t>
            </a:r>
            <a:r>
              <a:rPr lang="it-IT" altLang="it-IT" dirty="0" err="1" smtClean="0"/>
              <a:t>Tensions</a:t>
            </a:r>
            <a:endParaRPr lang="it-IT" altLang="it-IT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b="1" dirty="0" smtClean="0"/>
              <a:t>Data </a:t>
            </a:r>
            <a:r>
              <a:rPr lang="it-IT" altLang="it-IT" b="1" dirty="0" err="1" smtClean="0"/>
              <a:t>protection</a:t>
            </a:r>
            <a:r>
              <a:rPr lang="it-IT" altLang="it-IT" b="1" dirty="0" smtClean="0"/>
              <a:t> (</a:t>
            </a:r>
            <a:r>
              <a:rPr lang="it-IT" altLang="it-IT" b="1" dirty="0" err="1" smtClean="0"/>
              <a:t>not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only</a:t>
            </a:r>
            <a:r>
              <a:rPr lang="it-IT" altLang="it-IT" b="1" dirty="0" smtClean="0"/>
              <a:t> privacy) </a:t>
            </a:r>
            <a:r>
              <a:rPr lang="it-IT" altLang="it-IT" b="1" dirty="0" err="1" smtClean="0"/>
              <a:t>as</a:t>
            </a:r>
            <a:r>
              <a:rPr lang="it-IT" altLang="it-IT" b="1" dirty="0" smtClean="0"/>
              <a:t> a </a:t>
            </a:r>
            <a:r>
              <a:rPr lang="it-IT" altLang="it-IT" b="1" dirty="0" err="1" smtClean="0"/>
              <a:t>fundamental</a:t>
            </a:r>
            <a:r>
              <a:rPr lang="it-IT" altLang="it-IT" b="1" dirty="0" smtClean="0"/>
              <a:t> right: </a:t>
            </a:r>
            <a:r>
              <a:rPr lang="it-IT" altLang="it-IT" b="1" dirty="0" err="1" smtClean="0"/>
              <a:t>need</a:t>
            </a:r>
            <a:r>
              <a:rPr lang="it-IT" altLang="it-IT" b="1" dirty="0" smtClean="0"/>
              <a:t> to strike a balance with </a:t>
            </a:r>
            <a:r>
              <a:rPr lang="it-IT" altLang="it-IT" b="1" dirty="0" err="1" smtClean="0"/>
              <a:t>other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fundamental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rights</a:t>
            </a:r>
            <a:r>
              <a:rPr lang="it-IT" altLang="it-IT" b="1" dirty="0" smtClean="0"/>
              <a:t> (and </a:t>
            </a:r>
            <a:r>
              <a:rPr lang="it-IT" altLang="it-IT" b="1" dirty="0" err="1" smtClean="0"/>
              <a:t>legitimate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interests</a:t>
            </a:r>
            <a:r>
              <a:rPr lang="it-IT" altLang="it-IT" b="1" dirty="0" smtClean="0"/>
              <a:t>): </a:t>
            </a:r>
            <a:r>
              <a:rPr lang="it-IT" altLang="it-IT" b="1" dirty="0" err="1" smtClean="0"/>
              <a:t>FoE</a:t>
            </a:r>
            <a:r>
              <a:rPr lang="it-IT" altLang="it-IT" b="1" dirty="0" smtClean="0"/>
              <a:t>, </a:t>
            </a:r>
            <a:r>
              <a:rPr lang="it-IT" altLang="it-IT" b="1" dirty="0" err="1" smtClean="0"/>
              <a:t>FoI</a:t>
            </a:r>
            <a:endParaRPr lang="it-IT" altLang="it-IT" b="1" dirty="0" smtClean="0"/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b="1" dirty="0" err="1" smtClean="0"/>
              <a:t>Emphasis</a:t>
            </a:r>
            <a:r>
              <a:rPr lang="it-IT" altLang="it-IT" b="1" dirty="0" smtClean="0"/>
              <a:t> on «</a:t>
            </a:r>
            <a:r>
              <a:rPr lang="it-IT" altLang="it-IT" b="1" dirty="0" err="1" smtClean="0"/>
              <a:t>internal</a:t>
            </a:r>
            <a:r>
              <a:rPr lang="it-IT" altLang="it-IT" b="1" dirty="0" smtClean="0"/>
              <a:t> market» </a:t>
            </a:r>
            <a:r>
              <a:rPr lang="it-IT" altLang="it-IT" b="1" dirty="0" err="1" smtClean="0"/>
              <a:t>dimension</a:t>
            </a:r>
            <a:r>
              <a:rPr lang="it-IT" altLang="it-IT" b="1" dirty="0" smtClean="0"/>
              <a:t> (data </a:t>
            </a:r>
            <a:r>
              <a:rPr lang="it-IT" altLang="it-IT" b="1" dirty="0" err="1" smtClean="0"/>
              <a:t>protection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as</a:t>
            </a:r>
            <a:r>
              <a:rPr lang="it-IT" altLang="it-IT" b="1" dirty="0" smtClean="0"/>
              <a:t> an </a:t>
            </a:r>
            <a:r>
              <a:rPr lang="it-IT" altLang="it-IT" b="1" dirty="0" err="1" smtClean="0"/>
              <a:t>asset</a:t>
            </a:r>
            <a:r>
              <a:rPr lang="it-IT" altLang="it-IT" b="1" dirty="0" smtClean="0"/>
              <a:t> for businesses, </a:t>
            </a:r>
            <a:r>
              <a:rPr lang="it-IT" altLang="it-IT" b="1" dirty="0" err="1" smtClean="0"/>
              <a:t>not</a:t>
            </a:r>
            <a:r>
              <a:rPr lang="it-IT" altLang="it-IT" b="1" dirty="0" smtClean="0"/>
              <a:t> a </a:t>
            </a:r>
            <a:r>
              <a:rPr lang="it-IT" altLang="it-IT" b="1" dirty="0" err="1" smtClean="0"/>
              <a:t>nuisance</a:t>
            </a:r>
            <a:r>
              <a:rPr lang="it-IT" altLang="it-IT" b="1" dirty="0" smtClean="0"/>
              <a:t>; </a:t>
            </a:r>
            <a:r>
              <a:rPr lang="it-IT" altLang="it-IT" b="1" dirty="0" err="1" smtClean="0"/>
              <a:t>competitiveness</a:t>
            </a:r>
            <a:r>
              <a:rPr lang="it-IT" altLang="it-IT" b="1" dirty="0" smtClean="0"/>
              <a:t> of EU </a:t>
            </a:r>
            <a:r>
              <a:rPr lang="it-IT" altLang="it-IT" b="1" dirty="0" err="1" smtClean="0"/>
              <a:t>as</a:t>
            </a:r>
            <a:r>
              <a:rPr lang="it-IT" altLang="it-IT" b="1" dirty="0" smtClean="0"/>
              <a:t> a </a:t>
            </a:r>
            <a:r>
              <a:rPr lang="it-IT" altLang="it-IT" b="1" dirty="0" err="1" smtClean="0"/>
              <a:t>whole</a:t>
            </a:r>
            <a:r>
              <a:rPr lang="it-IT" altLang="it-IT" b="1" dirty="0" smtClean="0"/>
              <a:t>: </a:t>
            </a:r>
            <a:r>
              <a:rPr lang="it-IT" altLang="it-IT" b="1" dirty="0" err="1" smtClean="0"/>
              <a:t>level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playing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field</a:t>
            </a:r>
            <a:r>
              <a:rPr lang="it-IT" altLang="it-IT" b="1" dirty="0" smtClean="0"/>
              <a:t>)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b="1" dirty="0" err="1" smtClean="0"/>
              <a:t>Accountability</a:t>
            </a:r>
            <a:r>
              <a:rPr lang="it-IT" altLang="it-IT" b="1" dirty="0" smtClean="0"/>
              <a:t> vs </a:t>
            </a:r>
            <a:r>
              <a:rPr lang="it-IT" altLang="it-IT" b="1" dirty="0" err="1" smtClean="0"/>
              <a:t>Oversight</a:t>
            </a:r>
            <a:r>
              <a:rPr lang="it-IT" altLang="it-IT" b="1" dirty="0" smtClean="0"/>
              <a:t> (</a:t>
            </a:r>
            <a:r>
              <a:rPr lang="it-IT" altLang="it-IT" b="1" dirty="0" err="1" smtClean="0"/>
              <a:t>role</a:t>
            </a:r>
            <a:r>
              <a:rPr lang="it-IT" altLang="it-IT" b="1" dirty="0" smtClean="0"/>
              <a:t> of </a:t>
            </a:r>
            <a:r>
              <a:rPr lang="it-IT" altLang="it-IT" b="1" dirty="0" err="1" smtClean="0"/>
              <a:t>DPAs</a:t>
            </a:r>
            <a:r>
              <a:rPr lang="it-IT" altLang="it-IT" b="1" dirty="0" smtClean="0"/>
              <a:t>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b="1" i="1" dirty="0" smtClean="0">
                <a:solidFill>
                  <a:srgbClr val="FF99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82977260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 dirty="0" smtClean="0"/>
              <a:t>DP </a:t>
            </a:r>
            <a:r>
              <a:rPr lang="it-IT" altLang="it-IT" dirty="0" err="1" smtClean="0"/>
              <a:t>Regulation</a:t>
            </a:r>
            <a:r>
              <a:rPr lang="it-IT" altLang="it-IT" dirty="0" smtClean="0"/>
              <a:t> – Inner </a:t>
            </a:r>
            <a:r>
              <a:rPr lang="it-IT" altLang="it-IT" dirty="0" err="1" smtClean="0"/>
              <a:t>Tensions</a:t>
            </a:r>
            <a:endParaRPr lang="it-IT" altLang="it-IT" dirty="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b="1" dirty="0" smtClean="0"/>
              <a:t>Public </a:t>
            </a:r>
            <a:r>
              <a:rPr lang="it-IT" altLang="it-IT" b="1" dirty="0" err="1" smtClean="0"/>
              <a:t>sector</a:t>
            </a:r>
            <a:r>
              <a:rPr lang="it-IT" altLang="it-IT" b="1" dirty="0" smtClean="0"/>
              <a:t>: «</a:t>
            </a:r>
            <a:r>
              <a:rPr lang="it-IT" altLang="it-IT" b="1" dirty="0" err="1" smtClean="0"/>
              <a:t>flexibility</a:t>
            </a:r>
            <a:r>
              <a:rPr lang="it-IT" altLang="it-IT" b="1" dirty="0" smtClean="0"/>
              <a:t>» </a:t>
            </a:r>
            <a:r>
              <a:rPr lang="it-IT" altLang="it-IT" b="1" dirty="0" err="1" smtClean="0"/>
              <a:t>requested</a:t>
            </a:r>
            <a:r>
              <a:rPr lang="it-IT" altLang="it-IT" b="1" dirty="0" smtClean="0"/>
              <a:t> by MS via </a:t>
            </a:r>
            <a:r>
              <a:rPr lang="it-IT" altLang="it-IT" b="1" dirty="0" err="1" smtClean="0"/>
              <a:t>national</a:t>
            </a:r>
            <a:r>
              <a:rPr lang="it-IT" altLang="it-IT" b="1" dirty="0" smtClean="0"/>
              <a:t> law (processing by public </a:t>
            </a:r>
            <a:r>
              <a:rPr lang="it-IT" altLang="it-IT" b="1" dirty="0" err="1" smtClean="0"/>
              <a:t>authorities</a:t>
            </a:r>
            <a:r>
              <a:rPr lang="it-IT" altLang="it-IT" b="1" dirty="0" smtClean="0"/>
              <a:t>/</a:t>
            </a:r>
            <a:r>
              <a:rPr lang="it-IT" altLang="it-IT" b="1" dirty="0" err="1" smtClean="0"/>
              <a:t>bodies</a:t>
            </a:r>
            <a:r>
              <a:rPr lang="it-IT" altLang="it-IT" b="1" dirty="0" smtClean="0"/>
              <a:t> / processing in the «public </a:t>
            </a:r>
            <a:r>
              <a:rPr lang="it-IT" altLang="it-IT" b="1" dirty="0" err="1" smtClean="0"/>
              <a:t>interest</a:t>
            </a:r>
            <a:r>
              <a:rPr lang="it-IT" altLang="it-IT" b="1" dirty="0" smtClean="0"/>
              <a:t>»)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b="1" dirty="0" smtClean="0"/>
              <a:t>Minimum </a:t>
            </a:r>
            <a:r>
              <a:rPr lang="it-IT" altLang="it-IT" b="1" dirty="0" err="1" smtClean="0"/>
              <a:t>harmonisation</a:t>
            </a:r>
            <a:r>
              <a:rPr lang="it-IT" altLang="it-IT" b="1" dirty="0" smtClean="0"/>
              <a:t> via </a:t>
            </a:r>
            <a:r>
              <a:rPr lang="it-IT" altLang="it-IT" b="1" dirty="0" err="1" smtClean="0"/>
              <a:t>Regulation</a:t>
            </a:r>
            <a:r>
              <a:rPr lang="it-IT" altLang="it-IT" b="1" dirty="0" smtClean="0"/>
              <a:t>? 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it-IT" altLang="it-IT" b="1" dirty="0" err="1" smtClean="0"/>
              <a:t>One</a:t>
            </a:r>
            <a:r>
              <a:rPr lang="it-IT" altLang="it-IT" b="1" dirty="0" smtClean="0"/>
              <a:t>-stop-shop: </a:t>
            </a:r>
            <a:r>
              <a:rPr lang="it-IT" altLang="it-IT" b="1" dirty="0" err="1" smtClean="0"/>
              <a:t>proximity</a:t>
            </a:r>
            <a:r>
              <a:rPr lang="it-IT" altLang="it-IT" b="1" dirty="0" smtClean="0"/>
              <a:t> to </a:t>
            </a:r>
            <a:r>
              <a:rPr lang="it-IT" altLang="it-IT" b="1" dirty="0" err="1" smtClean="0"/>
              <a:t>citizens</a:t>
            </a:r>
            <a:r>
              <a:rPr lang="it-IT" altLang="it-IT" b="1" dirty="0" smtClean="0"/>
              <a:t> vs. </a:t>
            </a:r>
            <a:r>
              <a:rPr lang="it-IT" altLang="it-IT" b="1" dirty="0" err="1" smtClean="0"/>
              <a:t>effectiveness</a:t>
            </a:r>
            <a:r>
              <a:rPr lang="it-IT" altLang="it-IT" b="1" dirty="0" smtClean="0"/>
              <a:t>/</a:t>
            </a:r>
            <a:r>
              <a:rPr lang="it-IT" altLang="it-IT" b="1" dirty="0" err="1" smtClean="0"/>
              <a:t>legal</a:t>
            </a:r>
            <a:r>
              <a:rPr lang="it-IT" altLang="it-IT" b="1" dirty="0" smtClean="0"/>
              <a:t> </a:t>
            </a:r>
            <a:r>
              <a:rPr lang="it-IT" altLang="it-IT" b="1" dirty="0" err="1" smtClean="0"/>
              <a:t>certainty</a:t>
            </a:r>
            <a:r>
              <a:rPr lang="it-IT" altLang="it-IT" b="1" dirty="0" smtClean="0"/>
              <a:t> for businesses?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it-IT" altLang="it-IT" b="1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altLang="it-IT" b="1" i="1" dirty="0" smtClean="0">
                <a:solidFill>
                  <a:srgbClr val="FF9900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87702475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">
  <a:themeElements>
    <a:clrScheme name="Capsule 1">
      <a:dk1>
        <a:srgbClr val="000066"/>
      </a:dk1>
      <a:lt1>
        <a:srgbClr val="FFFFEB"/>
      </a:lt1>
      <a:dk2>
        <a:srgbClr val="336699"/>
      </a:dk2>
      <a:lt2>
        <a:srgbClr val="FFFFEB"/>
      </a:lt2>
      <a:accent1>
        <a:srgbClr val="666699"/>
      </a:accent1>
      <a:accent2>
        <a:srgbClr val="99CCFF"/>
      </a:accent2>
      <a:accent3>
        <a:srgbClr val="ADB8CA"/>
      </a:accent3>
      <a:accent4>
        <a:srgbClr val="DADAC9"/>
      </a:accent4>
      <a:accent5>
        <a:srgbClr val="B8B8CA"/>
      </a:accent5>
      <a:accent6>
        <a:srgbClr val="8AB9E7"/>
      </a:accent6>
      <a:hlink>
        <a:srgbClr val="CCCCFF"/>
      </a:hlink>
      <a:folHlink>
        <a:srgbClr val="C68DFF"/>
      </a:folHlink>
    </a:clrScheme>
    <a:fontScheme name="Capsu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Capsule 1">
        <a:dk1>
          <a:srgbClr val="000066"/>
        </a:dk1>
        <a:lt1>
          <a:srgbClr val="FFFFEB"/>
        </a:lt1>
        <a:dk2>
          <a:srgbClr val="336699"/>
        </a:dk2>
        <a:lt2>
          <a:srgbClr val="FFFFEB"/>
        </a:lt2>
        <a:accent1>
          <a:srgbClr val="666699"/>
        </a:accent1>
        <a:accent2>
          <a:srgbClr val="99CCFF"/>
        </a:accent2>
        <a:accent3>
          <a:srgbClr val="ADB8CA"/>
        </a:accent3>
        <a:accent4>
          <a:srgbClr val="DADAC9"/>
        </a:accent4>
        <a:accent5>
          <a:srgbClr val="B8B8CA"/>
        </a:accent5>
        <a:accent6>
          <a:srgbClr val="8AB9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 2">
        <a:dk1>
          <a:srgbClr val="003366"/>
        </a:dk1>
        <a:lt1>
          <a:srgbClr val="FFFFFF"/>
        </a:lt1>
        <a:dk2>
          <a:srgbClr val="006666"/>
        </a:dk2>
        <a:lt2>
          <a:srgbClr val="003366"/>
        </a:lt2>
        <a:accent1>
          <a:srgbClr val="99CC99"/>
        </a:accent1>
        <a:accent2>
          <a:srgbClr val="33CCCC"/>
        </a:accent2>
        <a:accent3>
          <a:srgbClr val="FFFFFF"/>
        </a:accent3>
        <a:accent4>
          <a:srgbClr val="002A56"/>
        </a:accent4>
        <a:accent5>
          <a:srgbClr val="CAE2CA"/>
        </a:accent5>
        <a:accent6>
          <a:srgbClr val="2DB9B9"/>
        </a:accent6>
        <a:hlink>
          <a:srgbClr val="666699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C0C0C0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737373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 4">
        <a:dk1>
          <a:srgbClr val="000000"/>
        </a:dk1>
        <a:lt1>
          <a:srgbClr val="FFFFFF"/>
        </a:lt1>
        <a:dk2>
          <a:srgbClr val="9900CC"/>
        </a:dk2>
        <a:lt2>
          <a:srgbClr val="0033CC"/>
        </a:lt2>
        <a:accent1>
          <a:srgbClr val="FFCC66"/>
        </a:accent1>
        <a:accent2>
          <a:srgbClr val="33CC33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2DB92D"/>
        </a:accent6>
        <a:hlink>
          <a:srgbClr val="9900CC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1621</TotalTime>
  <Words>742</Words>
  <Application>Microsoft Office PowerPoint</Application>
  <PresentationFormat>Presentazione su schermo (4:3)</PresentationFormat>
  <Paragraphs>117</Paragraphs>
  <Slides>17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19" baseType="lpstr">
      <vt:lpstr>Capsule</vt:lpstr>
      <vt:lpstr>Fotografia Photo Editor</vt:lpstr>
      <vt:lpstr>The Draft EU Data Protection Regulation – State of Play</vt:lpstr>
      <vt:lpstr>Key Actors in DP Jargon</vt:lpstr>
      <vt:lpstr>New DP Package – EU Commission (January 2012)</vt:lpstr>
      <vt:lpstr>EU Legislative Process</vt:lpstr>
      <vt:lpstr>DP Regulation – Key Innovations</vt:lpstr>
      <vt:lpstr>DP Regulation – Key Innovations</vt:lpstr>
      <vt:lpstr>DP Regulation – Key Innovations</vt:lpstr>
      <vt:lpstr>DP Regulation – Inner Tensions</vt:lpstr>
      <vt:lpstr>DP Regulation – Inner Tensions</vt:lpstr>
      <vt:lpstr>DP Regulation – Taking up the challenge</vt:lpstr>
      <vt:lpstr>DP Regulation – Taking up the challenge</vt:lpstr>
      <vt:lpstr>Chapter IX: Specific processing operations</vt:lpstr>
      <vt:lpstr>Chapter IX: Specific processing operations</vt:lpstr>
      <vt:lpstr>Chapter IX: Specific processing operations</vt:lpstr>
      <vt:lpstr>And …</vt:lpstr>
      <vt:lpstr>And …</vt:lpstr>
      <vt:lpstr>www.garanteprivacy.it</vt:lpstr>
    </vt:vector>
  </TitlesOfParts>
  <Company>Garante Privacy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“Valore privacy”: le strategie di comunicazione del Garante per la protezione dei dati personali”</dc:title>
  <dc:creator>Meo</dc:creator>
  <cp:lastModifiedBy>IT Delegation</cp:lastModifiedBy>
  <cp:revision>87</cp:revision>
  <cp:lastPrinted>2012-03-30T13:28:30Z</cp:lastPrinted>
  <dcterms:created xsi:type="dcterms:W3CDTF">2005-02-19T15:57:11Z</dcterms:created>
  <dcterms:modified xsi:type="dcterms:W3CDTF">2014-10-31T11:13:46Z</dcterms:modified>
</cp:coreProperties>
</file>